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9" r:id="rId2"/>
    <p:sldId id="270" r:id="rId3"/>
    <p:sldId id="277" r:id="rId4"/>
    <p:sldId id="290" r:id="rId5"/>
    <p:sldId id="281" r:id="rId6"/>
    <p:sldId id="279" r:id="rId7"/>
    <p:sldId id="280" r:id="rId8"/>
    <p:sldId id="291" r:id="rId9"/>
    <p:sldId id="273" r:id="rId10"/>
    <p:sldId id="292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3" r:id="rId20"/>
    <p:sldId id="262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8101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59" autoAdjust="0"/>
    <p:restoredTop sz="94667" autoAdjust="0"/>
  </p:normalViewPr>
  <p:slideViewPr>
    <p:cSldViewPr>
      <p:cViewPr varScale="1">
        <p:scale>
          <a:sx n="65" d="100"/>
          <a:sy n="65" d="100"/>
        </p:scale>
        <p:origin x="-102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2253F56-DAE1-4ED0-86A1-E25555F73DB4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1836EA-98CC-49B5-981F-998403E94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2285992"/>
            <a:ext cx="6786610" cy="18272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1736" y="407194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F3ECC-8DB6-46DF-8F84-52BABA7D6567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B19A-0CBD-45EF-A040-1F06F23D5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D1174-4525-43AB-805E-16DE4F27930E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D88D-0D38-4891-85A1-F6CAE2413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B5D91-1A0B-4982-8185-3545CACA5ADD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BEBF9-BE8B-45F8-8D34-2641FEA7F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41A0-C594-46C5-8710-B1B1BBAD222A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2ED26-82C1-4377-802F-55BB90BF4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07" y="4406900"/>
            <a:ext cx="68580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3108" y="2714620"/>
            <a:ext cx="684370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93DA9-494C-453F-9A3E-BCFEE56E50AF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972F-0D32-4F6F-8A89-0D2EB6A0E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3108" y="1617681"/>
            <a:ext cx="32861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2132" y="1643050"/>
            <a:ext cx="33242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D619D-4D9D-407B-86E9-9B7164542DA6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AFC8B-D34D-43F2-AE65-EDBD6A777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1C609-B3BD-4847-8B3D-2AD290825FE9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8B7F7-052E-4EE1-8027-F1F889AA5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10E90-5438-4331-86EA-803E36E8FBA9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09462-0C3C-4543-B4A0-7D30FC04D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01BA-36E5-4628-B07E-88F461E70B51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AF7A3-FF84-4FA7-880F-D7B49B8FF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0F2E-A633-4ACC-84EE-8A1F53AD1B69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1EF81-86D7-439F-87DC-A576F3214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A5E4A-8114-49A7-806A-441C6873B18A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F7FDD-9F7C-4E41-A581-24CA36888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15313" cy="7143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extrusionH="57150" contourW="12700" prstMaterial="dkEdge">
              <a:bevelT w="38100" h="38100"/>
              <a:extrusionClr>
                <a:schemeClr val="accent6">
                  <a:lumMod val="50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8625" y="1143000"/>
            <a:ext cx="82153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4A70CA-92BF-4EB4-92DE-AD3CC117B5A7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56779D-7A8F-4165-A28E-69FDA8EFC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gradFill flip="none" rotWithShape="1">
            <a:gsLst>
              <a:gs pos="0">
                <a:schemeClr val="accent6">
                  <a:lumMod val="50000"/>
                </a:schemeClr>
              </a:gs>
              <a:gs pos="86000">
                <a:schemeClr val="accent6">
                  <a:lumMod val="75000"/>
                </a:schemeClr>
              </a:gs>
            </a:gsLst>
            <a:lin ang="2700000" scaled="1"/>
            <a:tileRect/>
          </a:gradFill>
          <a:latin typeface="Segoe Script" pitchFamily="34" charset="0"/>
          <a:ea typeface="+mj-ea"/>
          <a:cs typeface="Segoe U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Segoe Script" pitchFamily="34" charset="0"/>
          <a:cs typeface="Segoe U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0D0D0D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rgbClr val="0D0D0D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0D0D0D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0D0D0D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0D0D0D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jpe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2060575"/>
            <a:ext cx="6048375" cy="40322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>
              <a:buFontTx/>
              <a:buNone/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«Скоро в школу»</a:t>
            </a:r>
          </a:p>
          <a:p>
            <a:pPr>
              <a:buFontTx/>
              <a:buNone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разработали: </a:t>
            </a:r>
          </a:p>
          <a:p>
            <a:pPr>
              <a:buFontTx/>
              <a:buNone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 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Бармашова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Т.И.,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Обирина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Л.П.</a:t>
            </a:r>
          </a:p>
          <a:p>
            <a:pPr>
              <a:buFontTx/>
              <a:buNone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 Решетникова Л.С.</a:t>
            </a:r>
          </a:p>
          <a:p>
            <a:pPr>
              <a:buFontTx/>
              <a:buNone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Емельская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Н.Ю.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Курагинский детский сад № 1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«Красная шапочка» комбинированного вида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825" y="5732463"/>
            <a:ext cx="8353425" cy="941387"/>
          </a:xfrm>
        </p:spPr>
        <p:txBody>
          <a:bodyPr/>
          <a:lstStyle/>
          <a:p>
            <a:pPr>
              <a:buFontTx/>
              <a:buNone/>
              <a:defRPr/>
            </a:pPr>
            <a:endParaRPr lang="ru-RU" sz="2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mbdou1@yandex.ru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8(39136)2-35-31</a:t>
            </a:r>
            <a:endParaRPr lang="ru-RU" sz="22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053" name="Рисунок 7" descr="D:\МОИ ДОКУМЕНТЫ\Для сада №130\картинки офис\MC900344195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3933825"/>
            <a:ext cx="26638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1" y="357167"/>
            <a:ext cx="5572163" cy="1428759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 Этап  основной</a:t>
            </a: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(Сентябрь 2020 г. – апрель 2021г.)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736"/>
            <a:ext cx="792961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Цель: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осуществление образовательной деятельности по реализации проекта.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Задачи: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определить уровень психологической готовности детей к школе;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построить  соответствующую развивающую среду;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беседовать с детьми;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провести индивидуальные консультации-практикумы для родителей; 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проводить работу с детьми, испытывающими трудности в развитии основных познавательных  процессов;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разнообразить работу, направленная на личностное развитие ребёнка (мотивационная готовность к школе,  развитие умения взаимодействия со сверстниками и взрослыми в новой социальной ситуации).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User\Desktop\фото к презентации\20210325_1519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928802"/>
            <a:ext cx="296296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фото к презентации\20210325_1522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143380"/>
            <a:ext cx="1214445" cy="204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85729"/>
            <a:ext cx="8501122" cy="1285884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стенд для родителей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2357430"/>
            <a:ext cx="7572428" cy="26432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C:\Users\User\Desktop\фото к презентации\20210325_1519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857364"/>
            <a:ext cx="278608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о к презентации\20210325_1522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071810"/>
            <a:ext cx="2357454" cy="13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к презентации\20210325_1519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000108"/>
            <a:ext cx="3846894" cy="16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5" y="357167"/>
            <a:ext cx="6143667" cy="1000131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 музей </a:t>
            </a:r>
            <a:b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помню свою школу»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Desktop\фото к презентации\20210326_1547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428868"/>
            <a:ext cx="192882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к презентации\20210326_1544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428868"/>
            <a:ext cx="164307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INetCache\Content.Word\20210330_092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357298"/>
            <a:ext cx="2786082" cy="520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1" y="214291"/>
            <a:ext cx="6072231" cy="1000131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b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осознанного </a:t>
            </a:r>
            <a:r>
              <a:rPr lang="ru-RU" sz="2400" u="sng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Desktop\фото к презентации\Screenshot_20210325-175909_Instagra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278608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к презентации\Screenshot_20210325-180415_WhatsAp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000504"/>
            <a:ext cx="121444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к презентации\Screenshot_20210326-011420_Instagra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357298"/>
            <a:ext cx="121444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а зум\собрание по РМО\20201007_1411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428736"/>
            <a:ext cx="250033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285729"/>
            <a:ext cx="7643866" cy="785817"/>
          </a:xfrm>
        </p:spPr>
        <p:txBody>
          <a:bodyPr>
            <a:normAutofit/>
          </a:bodyPr>
          <a:lstStyle/>
          <a:p>
            <a:r>
              <a:rPr lang="ru-RU" sz="2400" u="sng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трансляции мероприятий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Desktop\на зум\20201127_1211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1285860"/>
            <a:ext cx="145654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а зум\овощи\20201002_161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157163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User\Desktop\на зум\22 марта\IMG-20210322-WA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714488"/>
            <a:ext cx="3667932" cy="4143404"/>
          </a:xfrm>
          <a:prstGeom prst="rect">
            <a:avLst/>
          </a:prstGeom>
          <a:noFill/>
        </p:spPr>
      </p:pic>
      <p:pic>
        <p:nvPicPr>
          <p:cNvPr id="12" name="Рисунок 11" descr="C:\Users\User\Documents\ФОТО\детский сад 2019-2020\IMG-20210312-WA003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071942"/>
            <a:ext cx="3643338" cy="244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69" y="214291"/>
            <a:ext cx="6929487" cy="1285884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репортажи с занятий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Desktop\фото к презентации\IMG-20210325-WA00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321471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а зум\20210129_0946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28604"/>
            <a:ext cx="214314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а зум\20210226_0909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928802"/>
            <a:ext cx="200026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cuments\ФОТО\детский сад 2019-2020\КАБИНЕТ\20191030_1649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07916" y="3964786"/>
            <a:ext cx="2786083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85728"/>
            <a:ext cx="7072362" cy="785818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Викторина  «Умники и умницы»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Desktop\на зум\20210129_0941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214422"/>
            <a:ext cx="22860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а зум\20201009_1555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242544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а зум\20210129_1143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500570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а зум\буквы\20201008_1120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571612"/>
            <a:ext cx="257176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7" y="285728"/>
            <a:ext cx="4857785" cy="107157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Игровые 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тренинги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квесты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Desktop\на зум\20200219_1053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3786190"/>
            <a:ext cx="11430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C:\Users\User\Desktop\на зум\20201102_101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500042"/>
            <a:ext cx="2286016" cy="3071834"/>
          </a:xfrm>
          <a:prstGeom prst="rect">
            <a:avLst/>
          </a:prstGeom>
          <a:noFill/>
        </p:spPr>
      </p:pic>
      <p:pic>
        <p:nvPicPr>
          <p:cNvPr id="7" name="Рисунок 6" descr="C:\Users\User\Desktop\на зум\20200219_1045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786190"/>
            <a:ext cx="1769239" cy="26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Zoom\фото к презентации\IMG-20210325-WA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142984"/>
            <a:ext cx="15716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ocuments\ФОТО\детский сад 2019-2020\КУКОЛЬНЫЙ ТЕАТР И СТИХИ\20200327_1037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0042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на зум\20201127_1145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857628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85728"/>
            <a:ext cx="6215106" cy="785818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со школой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62" y="1500174"/>
            <a:ext cx="3714776" cy="3571900"/>
          </a:xfrm>
        </p:spPr>
        <p:txBody>
          <a:bodyPr/>
          <a:lstStyle/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информирование родителей об условиях приёма в школу и дальнейшего обучения;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видеоэкскурсия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школе;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вести из школы для будущих первоклассников;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 с будущими учителями первоклассников</a:t>
            </a:r>
          </a:p>
          <a:p>
            <a:endParaRPr lang="ru-RU" dirty="0"/>
          </a:p>
        </p:txBody>
      </p:sp>
      <p:pic>
        <p:nvPicPr>
          <p:cNvPr id="4" name="Рисунок 3" descr="C:\Users\User\Desktop\фото к презентации\20210325_1519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321471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15313" cy="1071548"/>
          </a:xfrm>
        </p:spPr>
        <p:txBody>
          <a:bodyPr>
            <a:normAutofit fontScale="90000"/>
          </a:bodyPr>
          <a:lstStyle/>
          <a:p>
            <a:r>
              <a:rPr lang="ru-RU" sz="31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 Этап   Заключительный аналитический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(Май – декабрь 2021г.)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подведение итогов реализации проекта.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сбор и обработка диагностических результатов, и соотнесение поставленных задач, прогнозируемых результатов с полученными результатами;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оценка эффективности реализации проекта;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определение проблем, препятствующих достижению ожидаемого результата;</a:t>
            </a:r>
          </a:p>
          <a:p>
            <a:pPr lvl="0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презентация проекта « Скоро в школу» (отчёт о проделанной работе);</a:t>
            </a:r>
          </a:p>
          <a:p>
            <a:pPr lvl="0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выставка творческих рисунков детей, выполненные совместно с родителями «Я иду в школу».</a:t>
            </a:r>
          </a:p>
          <a:p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50"/>
            <a:ext cx="8177562" cy="107154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«Быть готовым к школе – не значит уметь читать, писать и считать.  Быть готовым к школе – значит быть готовым всему этому научиться».                                                        </a:t>
            </a:r>
            <a:r>
              <a:rPr lang="ru-RU" sz="22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Л.А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28625" y="1500174"/>
            <a:ext cx="8215313" cy="500066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проекте</a:t>
            </a:r>
          </a:p>
          <a:p>
            <a:pPr marL="0"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 проекта :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познавательно- творческий.</a:t>
            </a:r>
          </a:p>
          <a:p>
            <a:pPr marL="0"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 долгосрочный</a:t>
            </a:r>
          </a:p>
          <a:p>
            <a:pPr marL="0"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числу участников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групповой.</a:t>
            </a:r>
          </a:p>
          <a:p>
            <a:pPr marL="0"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 детей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подготовительная группа  (6 – 7лет). </a:t>
            </a:r>
          </a:p>
          <a:p>
            <a:pPr marL="0"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 :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  2020 г. – май 2021г</a:t>
            </a:r>
          </a:p>
          <a:p>
            <a:pPr marL="0"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подготовительной группы, воспитатели, родители, учитель-логопед, педагог-психолог, музыкальный руководитель, инструктор по физкультуре.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организации деятельности: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1. Непосредственно образовательная деятельность с детьми.    2. Совместная деятельность ребенка со взрослыми.                               3. Самостоятельная деятельность детей.                                                          4. Интерактивная работа с родителями.</a:t>
            </a:r>
          </a:p>
          <a:p>
            <a:pPr marL="0">
              <a:spcBef>
                <a:spcPts val="0"/>
              </a:spcBef>
              <a:defRPr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15313" cy="8640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 в школу»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 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Бармашова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Т.И.,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Обирина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Л.П.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 Решетникова Л.С.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Емельская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Н.Ю.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85728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Курагинский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№ 1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«Красная шапочка» комбинированного вида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6143644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mbdou1@yandex.ru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8(39136)2-35-31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488" y="4500570"/>
            <a:ext cx="3357586" cy="142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6050" y="142852"/>
            <a:ext cx="3071834" cy="800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714356"/>
            <a:ext cx="8429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«внутренней позиции школьника» у детей подготовительной группы с привлечением участников образовательного процесса для реализации ФГОС ДО.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500174"/>
            <a:ext cx="864399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положительную учебную мотивацию;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расширять представления детей о школе и её значении;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активизировать словарный запас, развивать выразительность речи;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предупреждать и снимать тревожность и страх перед школой;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проводить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психо-эмоциональное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 ребенка и коррекцию речевых нарушений.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-развивать основные психические процессы, необходимые для успешного обучения в школе;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-развивать творчески активную личность, навыки общения, работы в коллективе;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-систематизировать знание детей о здоровом образе жизни, как условии успешного обучения в школе.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-воспитывать культуру общения и поведения в общественных местах.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  <a:endParaRPr lang="ru-RU" sz="28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детей подготовительной группы«внутренней позиции школьника», предпосылок к учебной деятельности на этапе завершения ими дошкольного образования;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накопление большого багажа знаний о школе;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снижение тревожности у детей связанной со школьным обучением;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нормализация уровня развития психических процессов и речевой деятельности детей;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учебно-познавательного  мотива, произвольность поведения;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повышение компетенции родителей по вопросам подготовки детей к школе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-214338"/>
            <a:ext cx="8424863" cy="1857388"/>
          </a:xfrm>
        </p:spPr>
        <p:txBody>
          <a:bodyPr/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I Этап. Подготовительный  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(май 2020г.) 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857232"/>
            <a:ext cx="821537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1200" dirty="0" smtClean="0"/>
          </a:p>
          <a:p>
            <a:pPr>
              <a:buFontTx/>
              <a:buChar char="-"/>
            </a:pPr>
            <a:endParaRPr lang="ru-RU" sz="1200" dirty="0"/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организационно – педагогических условий, обеспечивающих реализацию идеи проекта.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провести мониторинг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состояния речевого развития,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мотивации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школьному обучению;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подобрать методический  материал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составления перспективных планов работы с детьми и родителями;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подобрать  методику, справочную литературу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подготовке детей к школе;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необходимый материал  для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познавательной и продуктивной деятельности (разработка конспектов непосредственно образовательной деятельности, бесед и т.д.);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провести анкетирование родителей,  консультации.            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фото к презентации\2021-03-28-23-15-39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500174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User\Desktop\фото к презентации\Screenshot_20210328-232726_Yandex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235745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290"/>
            <a:ext cx="8215313" cy="1000132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 сайт  ДОУ</a:t>
            </a:r>
            <a:endParaRPr lang="ru-RU" sz="2800" b="1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User\Desktop\фото к презентации\2021-03-28-23-15-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50057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к презентации\2021-03-28-23-15-5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928934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к презентации\2021-03-28-23-16-3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1357298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85720" y="928669"/>
          <a:ext cx="2714644" cy="3839497"/>
        </p:xfrm>
        <a:graphic>
          <a:graphicData uri="http://schemas.openxmlformats.org/presentationml/2006/ole">
            <p:oleObj spid="_x0000_s1027" name="Acrobat Document" r:id="rId3" imgW="5667153" imgH="8019951" progId="AcroExch.Document.7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педагогического мастерства через интернет-ресурсы</a:t>
            </a:r>
            <a:endParaRPr lang="ru-RU" sz="2800" b="1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cuments\УЧЁБА\лето 20\1d0f82c4f82b0883c2ca6325b72b443f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285860"/>
            <a:ext cx="2500330" cy="17669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714480" y="1500174"/>
          <a:ext cx="2709866" cy="3885700"/>
        </p:xfrm>
        <a:graphic>
          <a:graphicData uri="http://schemas.openxmlformats.org/presentationml/2006/ole">
            <p:oleObj spid="_x0000_s1028" name="Acrobat Document" r:id="rId5" imgW="5667153" imgH="8019951" progId="AcroExch.Document.7">
              <p:embed/>
            </p:oleObj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214282" y="4357694"/>
          <a:ext cx="4362004" cy="3071834"/>
        </p:xfrm>
        <a:graphic>
          <a:graphicData uri="http://schemas.openxmlformats.org/presentationml/2006/ole">
            <p:oleObj spid="_x0000_s1030" name="Acrobat Document" r:id="rId6" imgW="12144153" imgH="8581739" progId="AcroExch.Document.7">
              <p:embed/>
            </p:oleObj>
          </a:graphicData>
        </a:graphic>
      </p:graphicFrame>
      <p:pic>
        <p:nvPicPr>
          <p:cNvPr id="9" name="Рисунок 8" descr="E:\Дипломы\d6c18808144202eb46c03718ffc46ed9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714884"/>
            <a:ext cx="1428760" cy="195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4929190" y="5357826"/>
          <a:ext cx="2712724" cy="1907624"/>
        </p:xfrm>
        <a:graphic>
          <a:graphicData uri="http://schemas.openxmlformats.org/presentationml/2006/ole">
            <p:oleObj spid="_x0000_s1038" name="Acrobat Document" r:id="rId8" imgW="8019784" imgH="5667266" progId="AcroExch.Document.7">
              <p:embed/>
            </p:oleObj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3286116" y="1928802"/>
          <a:ext cx="2825548" cy="4000528"/>
        </p:xfrm>
        <a:graphic>
          <a:graphicData uri="http://schemas.openxmlformats.org/presentationml/2006/ole">
            <p:oleObj spid="_x0000_s1036" name="Acrobat Document" r:id="rId9" imgW="5667153" imgH="8019951" progId="AcroExch.Document.7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5072066" y="2571744"/>
          <a:ext cx="2857520" cy="4057312"/>
        </p:xfrm>
        <a:graphic>
          <a:graphicData uri="http://schemas.openxmlformats.org/presentationml/2006/ole">
            <p:oleObj spid="_x0000_s1032" name="Acrobat Document" r:id="rId10" imgW="5667153" imgH="8019951" progId="AcroExch.Document.7">
              <p:embed/>
            </p:oleObj>
          </a:graphicData>
        </a:graphic>
      </p:graphicFrame>
      <p:pic>
        <p:nvPicPr>
          <p:cNvPr id="12" name="Рисунок 11" descr="E:\Дипломы\Диплом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16" y="3143248"/>
            <a:ext cx="19288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357166"/>
            <a:ext cx="5643601" cy="642941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 диагностик: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214422"/>
            <a:ext cx="8772532" cy="1857388"/>
          </a:xfrm>
        </p:spPr>
        <p:txBody>
          <a:bodyPr/>
          <a:lstStyle/>
          <a:p>
            <a:pPr lvl="0">
              <a:spcBef>
                <a:spcPct val="0"/>
              </a:spcBef>
            </a:pPr>
            <a:endParaRPr lang="ru-RU" sz="22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Мотивационная готовность ребёнка к школе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проявляется в его стремлении к учению , в познавательном интересе к окружающему, в развитии интеллектуального потенциала . </a:t>
            </a:r>
          </a:p>
          <a:p>
            <a:pPr lvl="0">
              <a:spcBef>
                <a:spcPct val="0"/>
              </a:spcBef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2857496"/>
          <a:ext cx="8215369" cy="3000396"/>
        </p:xfrm>
        <a:graphic>
          <a:graphicData uri="http://schemas.openxmlformats.org/drawingml/2006/table">
            <a:tbl>
              <a:tblPr firstRow="1" firstCol="1" bandCol="1">
                <a:tableStyleId>{93296810-A885-4BE3-A3E7-6D5BEEA58F35}</a:tableStyleId>
              </a:tblPr>
              <a:tblGrid>
                <a:gridCol w="1428759"/>
                <a:gridCol w="1800239"/>
                <a:gridCol w="1485909"/>
                <a:gridCol w="1743089"/>
                <a:gridCol w="1757373"/>
              </a:tblGrid>
              <a:tr h="915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Физиологическая                            готовность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Речевая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готовность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Психолого</a:t>
                      </a: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педагогическая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готовность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Мотивационная готовность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8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высокий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62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средний 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26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14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низкий 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14290"/>
            <a:ext cx="8501122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анкета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родителей 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«Насколько ваш ребёнок готов к школе»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14290"/>
            <a:ext cx="8572560" cy="535785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Результаты диагностирования детей, данные анкетирования родителей показали низкий уровень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психолого-педагогической готовности к школе в подготовительной группе за 2019-2020уч.год.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1357298"/>
          <a:ext cx="8572564" cy="2621119"/>
        </p:xfrm>
        <a:graphic>
          <a:graphicData uri="http://schemas.openxmlformats.org/drawingml/2006/table">
            <a:tbl>
              <a:tblPr firstRow="1" firstCol="1" lastCol="1" bandCol="1">
                <a:tableStyleId>{93296810-A885-4BE3-A3E7-6D5BEEA58F35}</a:tableStyleId>
              </a:tblPr>
              <a:tblGrid>
                <a:gridCol w="857258"/>
                <a:gridCol w="1000132"/>
                <a:gridCol w="1214446"/>
                <a:gridCol w="1214446"/>
                <a:gridCol w="1285884"/>
                <a:gridCol w="1143008"/>
                <a:gridCol w="1071570"/>
                <a:gridCol w="785820"/>
              </a:tblGrid>
              <a:tr h="1463042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Псих. здоровье, </a:t>
                      </a:r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мооценка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знания - эрудиция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Умение общаться и говорить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Интеллек</a:t>
                      </a:r>
                      <a:endParaRPr lang="ru-RU" sz="1800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туальные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процессы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Эмоц</a:t>
                      </a:r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волевая сфера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Мотива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ция</a:t>
                      </a:r>
                      <a:endParaRPr lang="ru-RU" sz="1800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школе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799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799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352179" y="2645923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mpd="sng">
                      <a:solidFill>
                        <a:schemeClr val="tx1"/>
                      </a:solidFill>
                      <a:prstDash val="solid"/>
                    </a:lnL>
                    <a:lnR w="3175" cmpd="sng">
                      <a:solidFill>
                        <a:schemeClr val="tx1"/>
                      </a:solidFill>
                      <a:prstDash val="solid"/>
                    </a:lnR>
                    <a:lnT w="3175" cmpd="sng">
                      <a:solidFill>
                        <a:schemeClr val="tx1"/>
                      </a:solidFill>
                      <a:prstDash val="solid"/>
                    </a:lnT>
                    <a:lnB w="31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RU_Autumn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MSC_MS_RU_Autumn_2007v_Russia</Template>
  <TotalTime>1369</TotalTime>
  <Words>612</Words>
  <Application>Microsoft Office PowerPoint</Application>
  <PresentationFormat>Экран (4:3)</PresentationFormat>
  <Paragraphs>143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MSC_MS_RU_Autumn_2007v_Russia</vt:lpstr>
      <vt:lpstr>Acrobat Document</vt:lpstr>
      <vt:lpstr> Муниципальное бюджетное дошкольное образовательное учреждение Курагинский детский сад № 1  «Красная шапочка» комбинированного вида  </vt:lpstr>
      <vt:lpstr>    «Быть готовым к школе – не значит уметь читать, писать и считать.  Быть готовым к школе – значит быть готовым всему этому научиться».                                                        Венгер Л.А  </vt:lpstr>
      <vt:lpstr>Слайд 3</vt:lpstr>
      <vt:lpstr>Ожидаемый результат:</vt:lpstr>
      <vt:lpstr>Слайд 5</vt:lpstr>
      <vt:lpstr>Официальный  сайт  ДОУ</vt:lpstr>
      <vt:lpstr>Повышение педагогического мастерства через интернет-ресурсы</vt:lpstr>
      <vt:lpstr>Результаты  диагностик:</vt:lpstr>
      <vt:lpstr>анкета  для родителей   «Насколько ваш ребёнок готов к школе»</vt:lpstr>
      <vt:lpstr>    II Этап  основной (Сентябрь 2020 г. – апрель 2021г.)</vt:lpstr>
      <vt:lpstr>Информационный стенд для родителей</vt:lpstr>
      <vt:lpstr>мини- музей  «Я помню свою школу»</vt:lpstr>
      <vt:lpstr>Онлайн - школа  осознанного родительства: </vt:lpstr>
      <vt:lpstr>Онлайн - трансляции мероприятий</vt:lpstr>
      <vt:lpstr>репортажи с занятий</vt:lpstr>
      <vt:lpstr>Викторина  «Умники и умницы»</vt:lpstr>
      <vt:lpstr> Игровые тренинги  квесты</vt:lpstr>
      <vt:lpstr>Взаимодействие со школой</vt:lpstr>
      <vt:lpstr>III Этап   Заключительный аналитический (Май – декабрь 2021г.) </vt:lpstr>
      <vt:lpstr>  ПРОЕКТ  «Скоро в школу»   воспитатели  Бармашова Т.И., Обирина Л.П. учитель-логопед  Решетникова Л.С. педагог-психолог  Емельская Н.Ю.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User</cp:lastModifiedBy>
  <cp:revision>56</cp:revision>
  <dcterms:created xsi:type="dcterms:W3CDTF">2010-06-25T09:10:11Z</dcterms:created>
  <dcterms:modified xsi:type="dcterms:W3CDTF">2021-03-30T02:43:37Z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TC102831809990</vt:lpwstr>
  </property>
</Properties>
</file>